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93" r:id="rId3"/>
    <p:sldId id="316" r:id="rId4"/>
    <p:sldId id="319" r:id="rId5"/>
    <p:sldId id="314" r:id="rId6"/>
    <p:sldId id="329" r:id="rId7"/>
    <p:sldId id="330" r:id="rId8"/>
    <p:sldId id="331" r:id="rId9"/>
    <p:sldId id="333" r:id="rId10"/>
    <p:sldId id="334" r:id="rId11"/>
    <p:sldId id="332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Perry" initials="RP" lastIdx="5" clrIdx="0">
    <p:extLst>
      <p:ext uri="{19B8F6BF-5375-455C-9EA6-DF929625EA0E}">
        <p15:presenceInfo xmlns:p15="http://schemas.microsoft.com/office/powerpoint/2012/main" userId="S-1-5-21-796845957-287218729-725345543-145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5" autoAdjust="0"/>
    <p:restoredTop sz="80437" autoAdjust="0"/>
  </p:normalViewPr>
  <p:slideViewPr>
    <p:cSldViewPr snapToGrid="0">
      <p:cViewPr varScale="1">
        <p:scale>
          <a:sx n="93" d="100"/>
          <a:sy n="93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6D7D-5760-4CCB-8E35-8DE29F0A82F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FB51C-4107-49BC-9A57-338460F8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96DC0-4C6B-4906-89A0-61773943C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6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3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Please review the data using the following guiding questions to frame your thinking: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1200" dirty="0"/>
              <a:t>Where has the district made progress?</a:t>
            </a:r>
          </a:p>
          <a:p>
            <a:r>
              <a:rPr lang="en-US" sz="1200" dirty="0"/>
              <a:t>Which metrics are still “under construction”?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descriptions pop in with a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FB51C-4107-49BC-9A57-338460F8CB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0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2599-B6DD-4604-94C4-ECDEF8D696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3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2842-0722-412F-A4F8-9BFBADE31889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3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A8D7-3D6B-4E45-8F80-7379C83D7E7B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6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A083-FB09-4663-8485-E4AF13D5E310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163E-8F5B-4259-98B2-9724A165EADD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538C-5BE3-4F5F-ADAE-EC53A82D71F6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8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D1BB-E936-459D-8A95-0E2380B61BD7}" type="datetime1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776-4D9E-4588-9507-6C016A598A4B}" type="datetime1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FB30-A5C7-45BF-9919-11F0EF3A2841}" type="datetime1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1A60-ECC6-4CE9-A759-925270724E78}" type="datetime1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98E-77A4-4F7E-839E-D226DB215055}" type="datetime1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7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D8E6-8165-4624-BCB7-DF5B30EBFC42}" type="datetime1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232E4-C0FB-4612-9289-26C113A46957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91B35-56C2-4B2B-AB03-49730AE1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1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Check_mark_23x20_02.sv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67225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16" y="0"/>
            <a:ext cx="921884" cy="9218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3BC9-24A6-4090-AD96-EA972501BE3F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0" y="1791016"/>
            <a:ext cx="2454544" cy="24545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56049" y="2188564"/>
            <a:ext cx="5910943" cy="26014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/>
              <a:t>Reunión del Comité del Plan de Responsabilidad de Control Local</a:t>
            </a:r>
            <a:endParaRPr lang="en-US" sz="5400" b="1" dirty="0"/>
          </a:p>
          <a:p>
            <a:r>
              <a:rPr lang="en-US" b="1" dirty="0" smtClean="0"/>
              <a:t>12 de </a:t>
            </a:r>
            <a:r>
              <a:rPr lang="en-US" b="1" dirty="0" err="1" smtClean="0"/>
              <a:t>marzo</a:t>
            </a:r>
            <a:r>
              <a:rPr lang="en-US" b="1" dirty="0" smtClean="0"/>
              <a:t> de </a:t>
            </a:r>
            <a:r>
              <a:rPr lang="en-US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7915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 smtClean="0"/>
              <a:t>Lineamientos</a:t>
            </a:r>
            <a:r>
              <a:rPr lang="en-US" dirty="0" smtClean="0"/>
              <a:t> para el LCAP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requiere que los distritos aumenten o mejoren los servicios proporcionados a los estudiantes no duplicados en comparación con los servicios provistos para todos los </a:t>
            </a:r>
            <a:r>
              <a:rPr lang="es-ES" dirty="0" smtClean="0"/>
              <a:t>estudiantes</a:t>
            </a:r>
          </a:p>
          <a:p>
            <a:r>
              <a:rPr lang="es-ES" dirty="0"/>
              <a:t>Se puede orientar a un grupo específico, a nivel escolar o a nivel de todo el distrito</a:t>
            </a:r>
            <a:endParaRPr lang="en-US" dirty="0" smtClean="0"/>
          </a:p>
          <a:p>
            <a:pPr marL="0" indent="0" algn="ctr">
              <a:buNone/>
            </a:pPr>
            <a:r>
              <a:rPr lang="es-E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Aumentar o Mejorar = una acción o servicio aumenta o mejora los servicios para estudiantes no duplicados en comparación con las acciones o servicios disponibles para todos los estudiantes si, según el contexto y la necesidad local, se dirige y cumple principalmente con uno o más objetivos del LCAP para estudiantes no duplicados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9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dirty="0"/>
              <a:t>Actualización </a:t>
            </a:r>
            <a:r>
              <a:rPr lang="es-ES" dirty="0" smtClean="0"/>
              <a:t>Sobre Comentarios </a:t>
            </a:r>
            <a:r>
              <a:rPr lang="es-ES" dirty="0"/>
              <a:t>y </a:t>
            </a:r>
            <a:r>
              <a:rPr lang="es-ES" dirty="0" smtClean="0"/>
              <a:t>Alcance </a:t>
            </a:r>
            <a:r>
              <a:rPr lang="es-ES" dirty="0"/>
              <a:t>de las </a:t>
            </a:r>
            <a:r>
              <a:rPr lang="es-ES" dirty="0" smtClean="0"/>
              <a:t>Partes Interesadas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6820"/>
          </a:xfrm>
        </p:spPr>
        <p:txBody>
          <a:bodyPr/>
          <a:lstStyle/>
          <a:p>
            <a:pPr marL="0" indent="0" algn="ctr">
              <a:buNone/>
            </a:pPr>
            <a:r>
              <a:rPr lang="es-ES" i="1" dirty="0"/>
              <a:t>¿Cómo está promoviendo el LCAP el distrito y recopilando comentarios de los padres, el personal y los estudiantes?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2" y="2579723"/>
            <a:ext cx="4059339" cy="4060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60" y="2857501"/>
            <a:ext cx="4234497" cy="3319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20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1E47FE53-EBF0-4DA7-9D9D-CC1C3A20F3CB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8795" y="1876301"/>
            <a:ext cx="909649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Comentarios</a:t>
            </a:r>
            <a:endParaRPr lang="en-US" sz="8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0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FE53-EBF0-4DA7-9D9D-CC1C3A20F3CB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4785" y="1524258"/>
            <a:ext cx="99807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 smtClean="0"/>
              <a:t>Bienvenida</a:t>
            </a:r>
            <a:r>
              <a:rPr lang="en-US" sz="2800" dirty="0" smtClean="0"/>
              <a:t> y </a:t>
            </a:r>
            <a:r>
              <a:rPr lang="en-US" sz="2800" dirty="0" err="1" smtClean="0"/>
              <a:t>Presentaciones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/>
              <a:t>Actividades</a:t>
            </a:r>
            <a:r>
              <a:rPr lang="en-US" sz="2800" dirty="0" smtClean="0"/>
              <a:t> </a:t>
            </a:r>
            <a:r>
              <a:rPr lang="en-US" sz="2800" dirty="0" err="1" smtClean="0"/>
              <a:t>anteriores</a:t>
            </a:r>
            <a:r>
              <a:rPr lang="en-US" sz="2800" dirty="0" smtClean="0"/>
              <a:t>:  </a:t>
            </a:r>
            <a:r>
              <a:rPr lang="en-US" sz="2800" dirty="0" err="1" smtClean="0"/>
              <a:t>Talleres</a:t>
            </a:r>
            <a:r>
              <a:rPr lang="en-US" sz="2800" dirty="0" smtClean="0"/>
              <a:t> para Padres – </a:t>
            </a:r>
            <a:r>
              <a:rPr lang="en-US" sz="2800" i="1" dirty="0" smtClean="0"/>
              <a:t>¿</a:t>
            </a:r>
            <a:r>
              <a:rPr lang="es-ES" sz="2800" i="1" dirty="0"/>
              <a:t>Cómo apoya el distrito a los padres</a:t>
            </a:r>
            <a:r>
              <a:rPr lang="en-US" sz="2800" i="1" dirty="0" smtClean="0"/>
              <a:t>?</a:t>
            </a:r>
            <a:endParaRPr lang="en-US" sz="2800" i="1" dirty="0"/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Actualización </a:t>
            </a:r>
            <a:r>
              <a:rPr lang="es-ES" sz="2800" dirty="0"/>
              <a:t>sobre el progreso: métricas </a:t>
            </a:r>
            <a:r>
              <a:rPr lang="es-ES" sz="2800" dirty="0" smtClean="0"/>
              <a:t>del LCAP </a:t>
            </a:r>
            <a:r>
              <a:rPr lang="es-ES" sz="2800" dirty="0"/>
              <a:t>del </a:t>
            </a:r>
            <a:r>
              <a:rPr lang="es-ES" sz="2800" dirty="0" smtClean="0"/>
              <a:t>distrito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Análisis de </a:t>
            </a:r>
            <a:r>
              <a:rPr lang="en-US" sz="2800" dirty="0" smtClean="0"/>
              <a:t>datos – </a:t>
            </a:r>
            <a:r>
              <a:rPr lang="es-ES" sz="2800" i="1" dirty="0"/>
              <a:t>¿Cómo está sirviendo el distrito a sus estudiantes </a:t>
            </a:r>
            <a:r>
              <a:rPr lang="es-ES" sz="2800" i="1" dirty="0" smtClean="0"/>
              <a:t>del aprendizaje de </a:t>
            </a:r>
            <a:r>
              <a:rPr lang="es-ES" sz="2800" i="1" dirty="0"/>
              <a:t>inglés, de bajos ingresos y de </a:t>
            </a:r>
            <a:r>
              <a:rPr lang="es-ES" sz="2800" i="1" dirty="0" smtClean="0"/>
              <a:t>jóvenes </a:t>
            </a:r>
            <a:r>
              <a:rPr lang="es-ES" sz="2800" i="1" dirty="0"/>
              <a:t>de </a:t>
            </a:r>
            <a:r>
              <a:rPr lang="es-ES" sz="2800" i="1" dirty="0" smtClean="0"/>
              <a:t>crianza temporal?</a:t>
            </a:r>
            <a:endParaRPr lang="es-ES" sz="2800" i="1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Actualización sobre </a:t>
            </a:r>
            <a:r>
              <a:rPr lang="es-ES" sz="2800" dirty="0" smtClean="0"/>
              <a:t>comentarios </a:t>
            </a:r>
            <a:r>
              <a:rPr lang="es-ES" sz="2800" dirty="0"/>
              <a:t>y </a:t>
            </a:r>
            <a:r>
              <a:rPr lang="es-ES" sz="2800" dirty="0" smtClean="0"/>
              <a:t>alcance </a:t>
            </a:r>
            <a:r>
              <a:rPr lang="es-ES" sz="2800" dirty="0"/>
              <a:t>de las partes </a:t>
            </a:r>
            <a:r>
              <a:rPr lang="es-ES" sz="2800" dirty="0" smtClean="0"/>
              <a:t>interesadas </a:t>
            </a:r>
            <a:r>
              <a:rPr lang="en-US" sz="2800" dirty="0" smtClean="0"/>
              <a:t>– </a:t>
            </a:r>
            <a:r>
              <a:rPr lang="es-ES" sz="2800" i="1" dirty="0"/>
              <a:t>¿Cómo está promoviendo el LCAP el distrito y recopilando comentarios de los padres, el personal y los estudiantes?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38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668017"/>
            <a:ext cx="9567603" cy="52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29" y="1393372"/>
            <a:ext cx="4822371" cy="351948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Talleres</a:t>
            </a:r>
            <a:r>
              <a:rPr lang="en-US" dirty="0"/>
              <a:t> para P</a:t>
            </a:r>
            <a:r>
              <a:rPr lang="en-US" dirty="0" smtClean="0"/>
              <a:t>adres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315249"/>
            <a:ext cx="11561735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s-ES" dirty="0"/>
              <a:t>Actualización sobre el progreso: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métricas </a:t>
            </a:r>
            <a:r>
              <a:rPr lang="es-ES" dirty="0"/>
              <a:t>del LCAP del distrito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22340"/>
            <a:ext cx="10515600" cy="41524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i="1" dirty="0" err="1"/>
              <a:t>Revisar</a:t>
            </a:r>
            <a:r>
              <a:rPr lang="en-US" sz="6000" i="1" dirty="0"/>
              <a:t> la </a:t>
            </a:r>
            <a:r>
              <a:rPr lang="en-US" sz="6000" i="1" dirty="0" err="1"/>
              <a:t>hoja</a:t>
            </a:r>
            <a:r>
              <a:rPr lang="en-US" sz="6000" i="1" dirty="0"/>
              <a:t> de </a:t>
            </a:r>
            <a:r>
              <a:rPr lang="en-US" sz="6000" i="1" dirty="0" err="1"/>
              <a:t>cálculo</a:t>
            </a:r>
            <a:r>
              <a:rPr lang="en-US" sz="6000" i="1" dirty="0"/>
              <a:t> de </a:t>
            </a:r>
            <a:r>
              <a:rPr lang="en-US" sz="6000" i="1" dirty="0" err="1"/>
              <a:t>métricas</a:t>
            </a:r>
            <a:r>
              <a:rPr lang="en-US" sz="6000" i="1" dirty="0"/>
              <a:t> </a:t>
            </a:r>
            <a:r>
              <a:rPr lang="en-US" sz="6000" i="1" dirty="0" smtClean="0"/>
              <a:t>del LCAP del Distrito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742950" indent="-742950">
              <a:buAutoNum type="arabicPeriod"/>
            </a:pPr>
            <a:r>
              <a:rPr lang="es-ES" sz="3200" dirty="0"/>
              <a:t>¿Dónde ha progresado el distrito</a:t>
            </a:r>
            <a:r>
              <a:rPr lang="es-ES" sz="3200" dirty="0" smtClean="0"/>
              <a:t>?</a:t>
            </a:r>
          </a:p>
          <a:p>
            <a:pPr marL="742950" indent="-742950">
              <a:buAutoNum type="arabicPeriod"/>
            </a:pPr>
            <a:r>
              <a:rPr lang="es-ES" sz="3200" dirty="0"/>
              <a:t>¿Qué métricas todavía están "en construcción"?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8C38C-9838-4B19-A166-AFA2E984E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80367" y="3998580"/>
            <a:ext cx="1573433" cy="14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Análisis de datos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30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sz="3600" i="1" dirty="0"/>
              <a:t>¿Cómo está sirviendo el distrito a sus estudiantes del aprendizaje de inglés, de bajos ingresos y de jóvenes de </a:t>
            </a:r>
            <a:r>
              <a:rPr lang="es-ES" sz="3600" i="1" dirty="0" smtClean="0"/>
              <a:t>crianza temporal?</a:t>
            </a:r>
            <a:endParaRPr lang="es-ES" sz="3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D62C4-D160-4ED6-8C82-EF6D386BB489}"/>
              </a:ext>
            </a:extLst>
          </p:cNvPr>
          <p:cNvSpPr txBox="1"/>
          <p:nvPr/>
        </p:nvSpPr>
        <p:spPr>
          <a:xfrm>
            <a:off x="838200" y="3228397"/>
            <a:ext cx="10293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dirty="0"/>
              <a:t>Hay una brecha de rendimiento significativa entre todos los estudiantes y los Estudiantes del Aprendizaje de </a:t>
            </a:r>
            <a:r>
              <a:rPr lang="es-ES" sz="2400" dirty="0" smtClean="0"/>
              <a:t>Inglés</a:t>
            </a:r>
            <a:r>
              <a:rPr lang="en-US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dirty="0"/>
              <a:t>Todos los grupos tienen bajo </a:t>
            </a:r>
            <a:r>
              <a:rPr lang="es-ES" sz="2400" dirty="0" smtClean="0"/>
              <a:t>rendimiento</a:t>
            </a:r>
            <a:r>
              <a:rPr lang="en-US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14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468"/>
            <a:ext cx="10515600" cy="1620849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/>
              <a:t>Los Estudiantes No Duplicados = Estudiantes del </a:t>
            </a:r>
            <a:r>
              <a:rPr lang="es-ES" dirty="0" err="1"/>
              <a:t>Apredizaje</a:t>
            </a:r>
            <a:r>
              <a:rPr lang="es-ES" dirty="0"/>
              <a:t> de Inglés, Bajos Ingresos, y los Jóvenes de </a:t>
            </a:r>
            <a:r>
              <a:rPr lang="es-ES" dirty="0" smtClean="0"/>
              <a:t>Crianza Temporal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7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02" y="1960164"/>
            <a:ext cx="8028396" cy="4351338"/>
          </a:xfrm>
        </p:spPr>
      </p:pic>
    </p:spTree>
    <p:extLst>
      <p:ext uri="{BB962C8B-B14F-4D97-AF65-F5344CB8AC3E}">
        <p14:creationId xmlns:p14="http://schemas.microsoft.com/office/powerpoint/2010/main" val="341880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8</a:t>
            </a:fld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43138" y="647700"/>
            <a:ext cx="7553325" cy="5354638"/>
            <a:chOff x="1413" y="408"/>
            <a:chExt cx="4758" cy="337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13" y="408"/>
              <a:ext cx="4758" cy="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" y="408"/>
              <a:ext cx="4760" cy="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845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559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s-ES" sz="3900" dirty="0"/>
              <a:t>Programas y Servicios para Apoyar a los Estudiantes del Aprendizaje de Inglés, de Bajos Ingresos y Jóvenes de Crianza Temporal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071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u="sng" dirty="0" err="1" smtClean="0"/>
              <a:t>Identificado</a:t>
            </a:r>
            <a:r>
              <a:rPr lang="en-US" sz="3600" u="sng" dirty="0" smtClean="0"/>
              <a:t> </a:t>
            </a:r>
            <a:r>
              <a:rPr lang="en-US" sz="3600" u="sng" dirty="0" err="1"/>
              <a:t>e</a:t>
            </a:r>
            <a:r>
              <a:rPr lang="en-US" sz="3600" u="sng" dirty="0" err="1" smtClean="0"/>
              <a:t>n</a:t>
            </a:r>
            <a:r>
              <a:rPr lang="en-US" sz="3600" u="sng" dirty="0" smtClean="0"/>
              <a:t> el LCAP de 2017-20</a:t>
            </a:r>
            <a:endParaRPr lang="en-US" sz="3600" u="sng" dirty="0" smtClean="0"/>
          </a:p>
          <a:p>
            <a:r>
              <a:rPr lang="es-ES" sz="3600" dirty="0"/>
              <a:t>Especialistas y </a:t>
            </a:r>
            <a:r>
              <a:rPr lang="es-ES" sz="3600" dirty="0" smtClean="0"/>
              <a:t>Coordinadores </a:t>
            </a:r>
            <a:r>
              <a:rPr lang="es-ES" sz="3600" dirty="0"/>
              <a:t>de </a:t>
            </a:r>
            <a:r>
              <a:rPr lang="es-ES" sz="3600" dirty="0" smtClean="0"/>
              <a:t>Aprendices </a:t>
            </a:r>
            <a:r>
              <a:rPr lang="es-ES" sz="3600" dirty="0"/>
              <a:t>de I</a:t>
            </a:r>
            <a:r>
              <a:rPr lang="es-ES" sz="3600" dirty="0" smtClean="0"/>
              <a:t>nglés</a:t>
            </a:r>
          </a:p>
          <a:p>
            <a:r>
              <a:rPr lang="es-ES" sz="3600" dirty="0"/>
              <a:t>Gerente </a:t>
            </a:r>
            <a:r>
              <a:rPr lang="es-ES" sz="3600" dirty="0" smtClean="0"/>
              <a:t>del Programa </a:t>
            </a:r>
            <a:r>
              <a:rPr lang="es-ES" sz="3600" dirty="0"/>
              <a:t>y </a:t>
            </a:r>
            <a:r>
              <a:rPr lang="es-ES" sz="3600" dirty="0" smtClean="0"/>
              <a:t>Servicios </a:t>
            </a:r>
            <a:r>
              <a:rPr lang="es-ES" sz="3600" dirty="0"/>
              <a:t>para p</a:t>
            </a:r>
            <a:r>
              <a:rPr lang="es-ES" sz="3600" dirty="0" smtClean="0"/>
              <a:t>ersonas </a:t>
            </a:r>
            <a:r>
              <a:rPr lang="es-ES" sz="3600" dirty="0"/>
              <a:t>sin hogar y jóvenes de crianza </a:t>
            </a:r>
            <a:r>
              <a:rPr lang="es-ES" sz="3600" dirty="0" smtClean="0"/>
              <a:t>temporal</a:t>
            </a:r>
          </a:p>
          <a:p>
            <a:r>
              <a:rPr lang="es-ES" sz="3600" dirty="0"/>
              <a:t>PUENTE (apoyo curricular y asesoramiento</a:t>
            </a:r>
            <a:r>
              <a:rPr lang="es-ES" sz="3600" dirty="0" smtClean="0"/>
              <a:t>)</a:t>
            </a:r>
          </a:p>
          <a:p>
            <a:r>
              <a:rPr lang="en-US" sz="3600" dirty="0"/>
              <a:t>AVID (</a:t>
            </a:r>
            <a:r>
              <a:rPr lang="en-US" sz="3600" dirty="0" err="1" smtClean="0"/>
              <a:t>currículo</a:t>
            </a:r>
            <a:r>
              <a:rPr lang="en-US" sz="3600" dirty="0" smtClean="0"/>
              <a:t>)</a:t>
            </a:r>
            <a:endParaRPr lang="en-US" sz="3600" dirty="0" smtClean="0"/>
          </a:p>
          <a:p>
            <a:r>
              <a:rPr lang="en-US" sz="3600" dirty="0" err="1" smtClean="0"/>
              <a:t>Empoderamiento</a:t>
            </a:r>
            <a:r>
              <a:rPr lang="en-US" sz="3600" dirty="0" smtClean="0"/>
              <a:t> para Padres</a:t>
            </a:r>
            <a:endParaRPr lang="en-US" sz="3600" dirty="0" smtClean="0"/>
          </a:p>
          <a:p>
            <a:r>
              <a:rPr lang="en-US" sz="3600" dirty="0" err="1" smtClean="0"/>
              <a:t>Fondos</a:t>
            </a:r>
            <a:r>
              <a:rPr lang="en-US" sz="3600" dirty="0" smtClean="0"/>
              <a:t> para las </a:t>
            </a:r>
            <a:r>
              <a:rPr lang="en-US" sz="3600" dirty="0" err="1" smtClean="0"/>
              <a:t>escuelas</a:t>
            </a:r>
            <a:r>
              <a:rPr lang="en-US" sz="3600" dirty="0" smtClean="0"/>
              <a:t> para </a:t>
            </a:r>
            <a:r>
              <a:rPr lang="en-US" sz="3600" dirty="0" err="1" smtClean="0"/>
              <a:t>intervenciones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LCAP March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1B35-56C2-4B2B-AB03-49730AE1AD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6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507</Words>
  <Application>Microsoft Office PowerPoint</Application>
  <PresentationFormat>Widescreen</PresentationFormat>
  <Paragraphs>70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Agenda</vt:lpstr>
      <vt:lpstr>PowerPoint Presentation</vt:lpstr>
      <vt:lpstr>Talleres para Padres</vt:lpstr>
      <vt:lpstr>Actualización sobre el progreso:  métricas del LCAP del distrito</vt:lpstr>
      <vt:lpstr>Análisis de datos</vt:lpstr>
      <vt:lpstr>Los Estudiantes No Duplicados = Estudiantes del Apredizaje de Inglés, Bajos Ingresos, y los Jóvenes de Crianza Temporal</vt:lpstr>
      <vt:lpstr>PowerPoint Presentation</vt:lpstr>
      <vt:lpstr>Programas y Servicios para Apoyar a los Estudiantes del Aprendizaje de Inglés, de Bajos Ingresos y Jóvenes de Crianza Temporal</vt:lpstr>
      <vt:lpstr>Lineamientos para el LCAP</vt:lpstr>
      <vt:lpstr>Actualización Sobre Comentarios y Alcance de las Partes Interesadas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California’s Local, State, and Federal Accountability and Continuous Improvement System</dc:title>
  <dc:creator>Rachel Perry</dc:creator>
  <cp:lastModifiedBy>Yolanda Rodriguez</cp:lastModifiedBy>
  <cp:revision>104</cp:revision>
  <dcterms:created xsi:type="dcterms:W3CDTF">2016-09-16T17:13:39Z</dcterms:created>
  <dcterms:modified xsi:type="dcterms:W3CDTF">2018-03-14T18:38:21Z</dcterms:modified>
</cp:coreProperties>
</file>